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sldIdLst>
    <p:sldId id="257" r:id="rId3"/>
    <p:sldId id="260" r:id="rId4"/>
  </p:sldIdLst>
  <p:sldSz cx="7772400" cy="100584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21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103158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34788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063453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5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55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9677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84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39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197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9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4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35039F-513D-4E86-9550-AE7AF01F28FF}"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3583284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022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517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17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5039F-513D-4E86-9550-AE7AF01F28FF}"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83790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35039F-513D-4E86-9550-AE7AF01F28FF}"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9323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35039F-513D-4E86-9550-AE7AF01F28FF}"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77206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35039F-513D-4E86-9550-AE7AF01F28FF}"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137678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039F-513D-4E86-9550-AE7AF01F28FF}"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0467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423742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5039F-513D-4E86-9550-AE7AF01F28FF}"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3B902-0D5C-4C70-B52D-547570310594}" type="slidenum">
              <a:rPr lang="en-US" smtClean="0"/>
              <a:t>‹#›</a:t>
            </a:fld>
            <a:endParaRPr lang="en-US"/>
          </a:p>
        </p:txBody>
      </p:sp>
    </p:spTree>
    <p:extLst>
      <p:ext uri="{BB962C8B-B14F-4D97-AF65-F5344CB8AC3E}">
        <p14:creationId xmlns:p14="http://schemas.microsoft.com/office/powerpoint/2010/main" val="240192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935039F-513D-4E86-9550-AE7AF01F28FF}" type="datetimeFigureOut">
              <a:rPr lang="en-US" smtClean="0"/>
              <a:t>9/13/2017</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043B902-0D5C-4C70-B52D-547570310594}" type="slidenum">
              <a:rPr lang="en-US" smtClean="0"/>
              <a:t>‹#›</a:t>
            </a:fld>
            <a:endParaRPr lang="en-US"/>
          </a:p>
        </p:txBody>
      </p:sp>
    </p:spTree>
    <p:extLst>
      <p:ext uri="{BB962C8B-B14F-4D97-AF65-F5344CB8AC3E}">
        <p14:creationId xmlns:p14="http://schemas.microsoft.com/office/powerpoint/2010/main" val="230824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E59E92C-05FA-432D-85D7-9C593321404A}" type="datetimeFigureOut">
              <a:rPr lang="en-US" smtClean="0">
                <a:solidFill>
                  <a:prstClr val="black">
                    <a:tint val="75000"/>
                  </a:prstClr>
                </a:solidFill>
              </a:rPr>
              <a:pPr/>
              <a:t>9/13/2017</a:t>
            </a:fld>
            <a:endParaRPr lang="en-US">
              <a:solidFill>
                <a:prstClr val="black">
                  <a:tint val="75000"/>
                </a:prstClr>
              </a:solidFill>
            </a:endParaRPr>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CBFC78A-54B2-431A-953C-AD1FA8027C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956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2692" y="-179198"/>
            <a:ext cx="3369833" cy="1107996"/>
          </a:xfrm>
          <a:prstGeom prst="rect">
            <a:avLst/>
          </a:prstGeom>
        </p:spPr>
        <p:txBody>
          <a:bodyPr wrap="none">
            <a:spAutoFit/>
          </a:bodyPr>
          <a:lstStyle/>
          <a:p>
            <a:r>
              <a:rPr lang="en-US" sz="6600" dirty="0">
                <a:solidFill>
                  <a:prstClr val="black"/>
                </a:solidFill>
                <a:latin typeface="Sweet Pea" pitchFamily="2" charset="-128"/>
                <a:ea typeface="Sweet Pea" pitchFamily="2" charset="-128"/>
                <a:cs typeface="Sweet Pea" pitchFamily="2" charset="-128"/>
              </a:rPr>
              <a:t>English </a:t>
            </a:r>
            <a:r>
              <a:rPr lang="en-US" sz="6600" dirty="0" smtClean="0">
                <a:solidFill>
                  <a:prstClr val="black"/>
                </a:solidFill>
                <a:latin typeface="Sweet Pea" pitchFamily="2" charset="-128"/>
                <a:ea typeface="Sweet Pea" pitchFamily="2" charset="-128"/>
                <a:cs typeface="Sweet Pea" pitchFamily="2" charset="-128"/>
              </a:rPr>
              <a:t>I </a:t>
            </a:r>
            <a:endParaRPr lang="en-US" sz="6600" dirty="0">
              <a:solidFill>
                <a:prstClr val="black"/>
              </a:solidFill>
              <a:latin typeface="Sweet Pea" pitchFamily="2" charset="-128"/>
              <a:ea typeface="Sweet Pea" pitchFamily="2" charset="-128"/>
              <a:cs typeface="Sweet Pea" pitchFamily="2" charset="-128"/>
            </a:endParaRPr>
          </a:p>
        </p:txBody>
      </p:sp>
      <p:sp>
        <p:nvSpPr>
          <p:cNvPr id="3" name="TextBox 2"/>
          <p:cNvSpPr txBox="1"/>
          <p:nvPr/>
        </p:nvSpPr>
        <p:spPr>
          <a:xfrm>
            <a:off x="1662411" y="705498"/>
            <a:ext cx="3996034" cy="461665"/>
          </a:xfrm>
          <a:prstGeom prst="rect">
            <a:avLst/>
          </a:prstGeom>
          <a:noFill/>
        </p:spPr>
        <p:txBody>
          <a:bodyPr wrap="square" rtlCol="0">
            <a:spAutoFit/>
          </a:bodyPr>
          <a:lstStyle/>
          <a:p>
            <a:pPr algn="ctr"/>
            <a:r>
              <a:rPr lang="en-US" sz="2400" dirty="0" smtClean="0">
                <a:solidFill>
                  <a:prstClr val="black"/>
                </a:solidFill>
                <a:latin typeface="KG Skinny Latte" panose="02000506000000020004" pitchFamily="2" charset="0"/>
                <a:ea typeface="PBCoffeeBeforeTalkie" panose="02000603000000000000" pitchFamily="2" charset="0"/>
              </a:rPr>
              <a:t> Spring Creek High School| 17-18  </a:t>
            </a:r>
            <a:endParaRPr lang="en-US" sz="2400" dirty="0">
              <a:solidFill>
                <a:prstClr val="black"/>
              </a:solidFill>
              <a:latin typeface="KG Skinny Latte" panose="02000506000000020004" pitchFamily="2" charset="0"/>
              <a:ea typeface="PBCoffeeBeforeTalkie" panose="02000603000000000000" pitchFamily="2" charset="0"/>
            </a:endParaRPr>
          </a:p>
        </p:txBody>
      </p:sp>
      <p:sp>
        <p:nvSpPr>
          <p:cNvPr id="8" name="TextBox 7"/>
          <p:cNvSpPr txBox="1"/>
          <p:nvPr/>
        </p:nvSpPr>
        <p:spPr>
          <a:xfrm>
            <a:off x="228600" y="939389"/>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9" name="TextBox 8"/>
          <p:cNvSpPr txBox="1"/>
          <p:nvPr/>
        </p:nvSpPr>
        <p:spPr>
          <a:xfrm>
            <a:off x="228600" y="1231480"/>
            <a:ext cx="3429000" cy="2708434"/>
          </a:xfrm>
          <a:prstGeom prst="rect">
            <a:avLst/>
          </a:prstGeom>
          <a:noFill/>
        </p:spPr>
        <p:txBody>
          <a:bodyPr wrap="square" rtlCol="0">
            <a:spAutoFit/>
          </a:bodyPr>
          <a:lstStyle/>
          <a:p>
            <a:r>
              <a:rPr lang="en-US" sz="1600" b="1" dirty="0" smtClean="0">
                <a:solidFill>
                  <a:prstClr val="black"/>
                </a:solidFill>
                <a:latin typeface="Century Gothic" panose="020B0502020202020204" pitchFamily="34" charset="0"/>
              </a:rPr>
              <a:t>Course and Contact</a:t>
            </a:r>
          </a:p>
          <a:p>
            <a:r>
              <a:rPr lang="en-US" sz="1600" b="1" dirty="0" smtClean="0">
                <a:solidFill>
                  <a:prstClr val="black"/>
                </a:solidFill>
                <a:latin typeface="Century Gothic" panose="020B0502020202020204" pitchFamily="34" charset="0"/>
              </a:rPr>
              <a:t>Information</a:t>
            </a:r>
          </a:p>
          <a:p>
            <a:endParaRPr lang="en-US" sz="1200" b="1" dirty="0">
              <a:solidFill>
                <a:prstClr val="black"/>
              </a:solidFill>
              <a:latin typeface="Century Gothic" panose="020B0502020202020204" pitchFamily="34" charset="0"/>
            </a:endParaRPr>
          </a:p>
          <a:p>
            <a:r>
              <a:rPr lang="en-US" sz="1200" b="1" dirty="0">
                <a:solidFill>
                  <a:prstClr val="black"/>
                </a:solidFill>
                <a:latin typeface="Century Gothic" panose="020B0502020202020204" pitchFamily="34" charset="0"/>
              </a:rPr>
              <a:t>Location</a:t>
            </a:r>
          </a:p>
          <a:p>
            <a:r>
              <a:rPr lang="en-US" sz="1200" dirty="0" smtClean="0">
                <a:solidFill>
                  <a:prstClr val="black"/>
                </a:solidFill>
                <a:latin typeface="Century Gothic" panose="020B0502020202020204" pitchFamily="34" charset="0"/>
              </a:rPr>
              <a:t>E103</a:t>
            </a:r>
          </a:p>
          <a:p>
            <a:endParaRPr lang="en-US" sz="1200" dirty="0" smtClean="0">
              <a:solidFill>
                <a:prstClr val="black"/>
              </a:solidFill>
              <a:latin typeface="Century Gothic" panose="020B0502020202020204" pitchFamily="34" charset="0"/>
            </a:endParaRPr>
          </a:p>
          <a:p>
            <a:r>
              <a:rPr lang="en-US" sz="1200" b="1" dirty="0" smtClean="0">
                <a:solidFill>
                  <a:prstClr val="black"/>
                </a:solidFill>
                <a:latin typeface="Century Gothic" panose="020B0502020202020204" pitchFamily="34" charset="0"/>
              </a:rPr>
              <a:t>Contact Information</a:t>
            </a:r>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Kimber Graham </a:t>
            </a:r>
          </a:p>
          <a:p>
            <a:r>
              <a:rPr lang="en-US" sz="1200" dirty="0" smtClean="0">
                <a:solidFill>
                  <a:prstClr val="black"/>
                </a:solidFill>
                <a:latin typeface="Century Gothic" panose="020B0502020202020204" pitchFamily="34" charset="0"/>
              </a:rPr>
              <a:t>kimbergraham@wcps.org</a:t>
            </a:r>
          </a:p>
          <a:p>
            <a:r>
              <a:rPr lang="en-US" sz="1200" dirty="0" smtClean="0">
                <a:solidFill>
                  <a:prstClr val="black"/>
                </a:solidFill>
                <a:latin typeface="Century Gothic" panose="020B0502020202020204" pitchFamily="34" charset="0"/>
              </a:rPr>
              <a:t>919-751-7160 ext. 4465</a:t>
            </a:r>
          </a:p>
          <a:p>
            <a:r>
              <a:rPr lang="en-US" sz="1200" dirty="0" smtClean="0">
                <a:solidFill>
                  <a:prstClr val="black"/>
                </a:solidFill>
                <a:latin typeface="Century Gothic" panose="020B0502020202020204" pitchFamily="34" charset="0"/>
              </a:rPr>
              <a:t>Room E103 </a:t>
            </a:r>
            <a:endParaRPr lang="en-US" sz="1200" dirty="0">
              <a:solidFill>
                <a:prstClr val="black"/>
              </a:solidFill>
              <a:latin typeface="Century Gothic" panose="020B0502020202020204" pitchFamily="34" charset="0"/>
            </a:endParaRPr>
          </a:p>
          <a:p>
            <a:endParaRPr lang="en-US" sz="1200" dirty="0">
              <a:solidFill>
                <a:prstClr val="black"/>
              </a:solidFill>
              <a:latin typeface="Century Gothic" panose="020B0502020202020204" pitchFamily="34" charset="0"/>
            </a:endParaRPr>
          </a:p>
          <a:p>
            <a:endParaRPr lang="en-US" dirty="0">
              <a:solidFill>
                <a:prstClr val="black"/>
              </a:solidFill>
            </a:endParaRPr>
          </a:p>
        </p:txBody>
      </p:sp>
      <p:sp>
        <p:nvSpPr>
          <p:cNvPr id="5" name="Rectangle 4"/>
          <p:cNvSpPr/>
          <p:nvPr/>
        </p:nvSpPr>
        <p:spPr>
          <a:xfrm>
            <a:off x="3349260" y="1276010"/>
            <a:ext cx="3969479" cy="1723549"/>
          </a:xfrm>
          <a:prstGeom prst="rect">
            <a:avLst/>
          </a:prstGeom>
        </p:spPr>
        <p:txBody>
          <a:bodyPr wrap="square">
            <a:spAutoFit/>
          </a:bodyPr>
          <a:lstStyle/>
          <a:p>
            <a:pPr algn="r"/>
            <a:r>
              <a:rPr lang="en-US" b="1" dirty="0" smtClean="0">
                <a:solidFill>
                  <a:prstClr val="black"/>
                </a:solidFill>
                <a:latin typeface="Century Gothic" panose="020B0502020202020204" pitchFamily="34" charset="0"/>
              </a:rPr>
              <a:t>Course Description</a:t>
            </a:r>
          </a:p>
          <a:p>
            <a:pPr algn="r"/>
            <a:r>
              <a:rPr lang="en-US" sz="1000" dirty="0" smtClean="0">
                <a:solidFill>
                  <a:prstClr val="black"/>
                </a:solidFill>
                <a:latin typeface="Century Gothic" panose="020B0502020202020204" pitchFamily="34" charset="0"/>
              </a:rPr>
              <a:t>This course provides a foundational study of literary </a:t>
            </a:r>
          </a:p>
          <a:p>
            <a:pPr algn="r"/>
            <a:r>
              <a:rPr lang="en-US" sz="1000" dirty="0" smtClean="0">
                <a:solidFill>
                  <a:prstClr val="black"/>
                </a:solidFill>
                <a:latin typeface="Century Gothic" panose="020B0502020202020204" pitchFamily="34" charset="0"/>
              </a:rPr>
              <a:t>genres including novels, short stories, poetry,</a:t>
            </a:r>
          </a:p>
          <a:p>
            <a:pPr algn="r"/>
            <a:r>
              <a:rPr lang="en-US" sz="1000" dirty="0" smtClean="0">
                <a:solidFill>
                  <a:prstClr val="black"/>
                </a:solidFill>
                <a:latin typeface="Century Gothic" panose="020B0502020202020204" pitchFamily="34" charset="0"/>
              </a:rPr>
              <a:t> drama, and literary non-fiction. It also</a:t>
            </a:r>
          </a:p>
          <a:p>
            <a:pPr algn="r"/>
            <a:r>
              <a:rPr lang="en-US" sz="1000" dirty="0" smtClean="0">
                <a:solidFill>
                  <a:prstClr val="black"/>
                </a:solidFill>
                <a:latin typeface="Century Gothic" panose="020B0502020202020204" pitchFamily="34" charset="0"/>
              </a:rPr>
              <a:t> includes U.S. documents plays, </a:t>
            </a:r>
          </a:p>
          <a:p>
            <a:pPr algn="r"/>
            <a:r>
              <a:rPr lang="en-US" sz="1000" dirty="0" smtClean="0">
                <a:solidFill>
                  <a:prstClr val="black"/>
                </a:solidFill>
                <a:latin typeface="Century Gothic" panose="020B0502020202020204" pitchFamily="34" charset="0"/>
              </a:rPr>
              <a:t>Shakespeare plays, vocabulary, </a:t>
            </a:r>
          </a:p>
          <a:p>
            <a:pPr algn="r"/>
            <a:r>
              <a:rPr lang="en-US" sz="1000" dirty="0" smtClean="0">
                <a:solidFill>
                  <a:prstClr val="black"/>
                </a:solidFill>
                <a:latin typeface="Century Gothic" panose="020B0502020202020204" pitchFamily="34" charset="0"/>
              </a:rPr>
              <a:t>and grammar</a:t>
            </a:r>
            <a:endParaRPr lang="en-US" sz="1400" dirty="0">
              <a:solidFill>
                <a:prstClr val="black"/>
              </a:solidFill>
              <a:latin typeface="Century Gothic" panose="020B0502020202020204" pitchFamily="34" charset="0"/>
            </a:endParaRPr>
          </a:p>
          <a:p>
            <a:pPr algn="r"/>
            <a:endParaRPr lang="en-US" sz="1400" dirty="0">
              <a:solidFill>
                <a:prstClr val="black"/>
              </a:solidFill>
              <a:latin typeface="Century Gothic" panose="020B0502020202020204" pitchFamily="34" charset="0"/>
            </a:endParaRPr>
          </a:p>
          <a:p>
            <a:pPr algn="r"/>
            <a:endParaRPr lang="en-US" sz="1400" dirty="0">
              <a:solidFill>
                <a:prstClr val="black"/>
              </a:solidFill>
              <a:latin typeface="Century Gothic" panose="020B0502020202020204" pitchFamily="34" charset="0"/>
            </a:endParaRPr>
          </a:p>
        </p:txBody>
      </p:sp>
      <p:sp>
        <p:nvSpPr>
          <p:cNvPr id="15" name="Rectangle 14"/>
          <p:cNvSpPr/>
          <p:nvPr/>
        </p:nvSpPr>
        <p:spPr>
          <a:xfrm>
            <a:off x="2795487" y="2164594"/>
            <a:ext cx="3886200" cy="2554545"/>
          </a:xfrm>
          <a:prstGeom prst="rect">
            <a:avLst/>
          </a:prstGeom>
        </p:spPr>
        <p:txBody>
          <a:bodyPr numCol="2">
            <a:spAutoFit/>
          </a:bodyPr>
          <a:lstStyle/>
          <a:p>
            <a:r>
              <a:rPr lang="en-US" sz="1000" dirty="0" smtClean="0">
                <a:solidFill>
                  <a:prstClr val="black"/>
                </a:solidFill>
                <a:latin typeface="Century Gothic" panose="020B0502020202020204" pitchFamily="34" charset="0"/>
              </a:rPr>
              <a:t>Course Materials and Requirements</a:t>
            </a:r>
            <a:endParaRPr lang="en-US" sz="1000" dirty="0">
              <a:solidFill>
                <a:prstClr val="black"/>
              </a:solidFill>
              <a:latin typeface="Century Gothic" panose="020B0502020202020204" pitchFamily="34" charset="0"/>
            </a:endParaRPr>
          </a:p>
          <a:p>
            <a:pPr lvl="0"/>
            <a:endParaRPr lang="en-US" sz="1000" dirty="0" smtClean="0">
              <a:latin typeface="Century Gothic" panose="020B0502020202020204" pitchFamily="34" charset="0"/>
            </a:endParaRPr>
          </a:p>
          <a:p>
            <a:pPr lvl="0"/>
            <a:r>
              <a:rPr lang="en-US" sz="1000" dirty="0" smtClean="0">
                <a:latin typeface="Century Gothic" panose="020B0502020202020204" pitchFamily="34" charset="0"/>
              </a:rPr>
              <a:t>3 </a:t>
            </a:r>
            <a:r>
              <a:rPr lang="en-US" sz="1000" dirty="0">
                <a:latin typeface="Century Gothic" panose="020B0502020202020204" pitchFamily="34" charset="0"/>
              </a:rPr>
              <a:t>Ring Binder</a:t>
            </a:r>
          </a:p>
          <a:p>
            <a:pPr lvl="0"/>
            <a:r>
              <a:rPr lang="en-US" sz="1000" dirty="0">
                <a:latin typeface="Century Gothic" panose="020B0502020202020204" pitchFamily="34" charset="0"/>
              </a:rPr>
              <a:t>College Ruled loose-leaf paper</a:t>
            </a:r>
          </a:p>
          <a:p>
            <a:pPr lvl="0"/>
            <a:r>
              <a:rPr lang="en-US" sz="1000" dirty="0">
                <a:latin typeface="Century Gothic" panose="020B0502020202020204" pitchFamily="34" charset="0"/>
              </a:rPr>
              <a:t>Pens-red, blue, and black (These are vitally important.  Please be sure you have these with you every day.)</a:t>
            </a:r>
          </a:p>
          <a:p>
            <a:pPr lvl="0"/>
            <a:r>
              <a:rPr lang="en-US" sz="1000" dirty="0">
                <a:latin typeface="Century Gothic" panose="020B0502020202020204" pitchFamily="34" charset="0"/>
              </a:rPr>
              <a:t>No. 2 pencils (See pens!)</a:t>
            </a:r>
          </a:p>
          <a:p>
            <a:pPr lvl="0"/>
            <a:r>
              <a:rPr lang="en-US" sz="1000" dirty="0">
                <a:latin typeface="Century Gothic" panose="020B0502020202020204" pitchFamily="34" charset="0"/>
              </a:rPr>
              <a:t>Highlighters</a:t>
            </a:r>
          </a:p>
          <a:p>
            <a:pPr lvl="0"/>
            <a:r>
              <a:rPr lang="en-US" sz="1000" dirty="0" smtClean="0">
                <a:latin typeface="Century Gothic" panose="020B0502020202020204" pitchFamily="34" charset="0"/>
              </a:rPr>
              <a:t>Colored </a:t>
            </a:r>
            <a:r>
              <a:rPr lang="en-US" sz="1000" dirty="0">
                <a:latin typeface="Century Gothic" panose="020B0502020202020204" pitchFamily="34" charset="0"/>
              </a:rPr>
              <a:t>pencils</a:t>
            </a:r>
          </a:p>
          <a:p>
            <a:pPr lvl="0"/>
            <a:endParaRPr lang="en-US" sz="1000" dirty="0" smtClean="0">
              <a:latin typeface="Century Gothic" panose="020B0502020202020204" pitchFamily="34" charset="0"/>
            </a:endParaRPr>
          </a:p>
          <a:p>
            <a:pPr lvl="0"/>
            <a:endParaRPr lang="en-US" sz="1000" dirty="0" smtClean="0">
              <a:latin typeface="Century Gothic" panose="020B0502020202020204" pitchFamily="34" charset="0"/>
            </a:endParaRPr>
          </a:p>
          <a:p>
            <a:pPr lvl="0"/>
            <a:endParaRPr lang="en-US" sz="1000" dirty="0" smtClean="0">
              <a:latin typeface="Century Gothic" panose="020B0502020202020204" pitchFamily="34" charset="0"/>
            </a:endParaRPr>
          </a:p>
          <a:p>
            <a:pPr lvl="0"/>
            <a:endParaRPr lang="en-US" sz="1000" dirty="0">
              <a:latin typeface="Century Gothic" panose="020B0502020202020204" pitchFamily="34" charset="0"/>
            </a:endParaRPr>
          </a:p>
          <a:p>
            <a:pPr lvl="0"/>
            <a:endParaRPr lang="en-US" sz="1000" dirty="0" smtClean="0">
              <a:latin typeface="Century Gothic" panose="020B0502020202020204" pitchFamily="34" charset="0"/>
            </a:endParaRPr>
          </a:p>
          <a:p>
            <a:pPr lvl="0"/>
            <a:endParaRPr lang="en-US" sz="1000" dirty="0">
              <a:latin typeface="Century Gothic" panose="020B0502020202020204" pitchFamily="34" charset="0"/>
            </a:endParaRPr>
          </a:p>
          <a:p>
            <a:pPr lvl="0"/>
            <a:r>
              <a:rPr lang="en-US" sz="1000" dirty="0" smtClean="0">
                <a:latin typeface="Century Gothic" panose="020B0502020202020204" pitchFamily="34" charset="0"/>
              </a:rPr>
              <a:t>Pencil </a:t>
            </a:r>
            <a:r>
              <a:rPr lang="en-US" sz="1000" dirty="0">
                <a:latin typeface="Century Gothic" panose="020B0502020202020204" pitchFamily="34" charset="0"/>
              </a:rPr>
              <a:t>Sharpener </a:t>
            </a:r>
          </a:p>
          <a:p>
            <a:pPr lvl="0"/>
            <a:r>
              <a:rPr lang="en-US" sz="1000" dirty="0">
                <a:latin typeface="Century Gothic" panose="020B0502020202020204" pitchFamily="34" charset="0"/>
              </a:rPr>
              <a:t>Large pink eraser</a:t>
            </a:r>
          </a:p>
          <a:p>
            <a:pPr lvl="0"/>
            <a:r>
              <a:rPr lang="en-US" sz="1000" dirty="0">
                <a:latin typeface="Century Gothic" panose="020B0502020202020204" pitchFamily="34" charset="0"/>
              </a:rPr>
              <a:t>Expo markers</a:t>
            </a:r>
          </a:p>
          <a:p>
            <a:pPr lvl="0"/>
            <a:r>
              <a:rPr lang="en-US" sz="1000" dirty="0">
                <a:latin typeface="Century Gothic" panose="020B0502020202020204" pitchFamily="34" charset="0"/>
              </a:rPr>
              <a:t>Composition Book</a:t>
            </a:r>
          </a:p>
          <a:p>
            <a:pPr lvl="0"/>
            <a:r>
              <a:rPr lang="en-US" sz="1000" dirty="0">
                <a:latin typeface="Century Gothic" panose="020B0502020202020204" pitchFamily="34" charset="0"/>
              </a:rPr>
              <a:t>Index cards</a:t>
            </a:r>
          </a:p>
          <a:p>
            <a:pPr lvl="0"/>
            <a:r>
              <a:rPr lang="en-US" sz="1000" dirty="0">
                <a:latin typeface="Century Gothic" panose="020B0502020202020204" pitchFamily="34" charset="0"/>
              </a:rPr>
              <a:t>Tissue (If you think you will need to wipe your nose, please provide tissues.)</a:t>
            </a:r>
          </a:p>
          <a:p>
            <a:endParaRPr lang="en-US" sz="1000" dirty="0">
              <a:solidFill>
                <a:prstClr val="black"/>
              </a:solidFill>
              <a:latin typeface="Century Gothic" panose="020B0502020202020204" pitchFamily="34" charset="0"/>
            </a:endParaRPr>
          </a:p>
        </p:txBody>
      </p:sp>
      <p:sp>
        <p:nvSpPr>
          <p:cNvPr id="16" name="TextBox 15"/>
          <p:cNvSpPr txBox="1"/>
          <p:nvPr/>
        </p:nvSpPr>
        <p:spPr>
          <a:xfrm>
            <a:off x="190500" y="3932767"/>
            <a:ext cx="7353300" cy="461665"/>
          </a:xfrm>
          <a:prstGeom prst="rect">
            <a:avLst/>
          </a:prstGeom>
          <a:noFill/>
        </p:spPr>
        <p:txBody>
          <a:bodyPr wrap="square" rtlCol="0">
            <a:spAutoFit/>
          </a:bodyPr>
          <a:lstStyle/>
          <a:p>
            <a:r>
              <a:rPr lang="en-US" sz="2400" dirty="0">
                <a:solidFill>
                  <a:prstClr val="black"/>
                </a:solidFill>
                <a:latin typeface="KG All of Me" panose="02000000000000000000" pitchFamily="2" charset="0"/>
              </a:rPr>
              <a:t>……………………………………………………………………………...……………..</a:t>
            </a:r>
          </a:p>
        </p:txBody>
      </p:sp>
      <p:pic>
        <p:nvPicPr>
          <p:cNvPr id="1026" name="Picture 2" descr="http://images.clipartpanda.com/email-clipart-4cbKGp8X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6896" y="3542090"/>
            <a:ext cx="743808" cy="53182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57200" y="4719835"/>
            <a:ext cx="3200400" cy="369332"/>
          </a:xfrm>
          <a:prstGeom prst="rect">
            <a:avLst/>
          </a:prstGeom>
          <a:solidFill>
            <a:schemeClr val="bg1">
              <a:lumMod val="50000"/>
            </a:schemeClr>
          </a:solidFill>
        </p:spPr>
        <p:txBody>
          <a:bodyPr wrap="square" rtlCol="0">
            <a:spAutoFit/>
          </a:bodyPr>
          <a:lstStyle/>
          <a:p>
            <a:r>
              <a:rPr lang="en-US" b="1" dirty="0">
                <a:solidFill>
                  <a:prstClr val="white"/>
                </a:solidFill>
                <a:latin typeface="Century Gothic" panose="020B0502020202020204" pitchFamily="34" charset="0"/>
              </a:rPr>
              <a:t>60%</a:t>
            </a:r>
          </a:p>
        </p:txBody>
      </p:sp>
      <p:sp>
        <p:nvSpPr>
          <p:cNvPr id="21" name="TextBox 20"/>
          <p:cNvSpPr txBox="1"/>
          <p:nvPr/>
        </p:nvSpPr>
        <p:spPr>
          <a:xfrm>
            <a:off x="457200" y="5156154"/>
            <a:ext cx="1371600" cy="369332"/>
          </a:xfrm>
          <a:prstGeom prst="rect">
            <a:avLst/>
          </a:prstGeom>
          <a:solidFill>
            <a:schemeClr val="bg1">
              <a:lumMod val="50000"/>
            </a:schemeClr>
          </a:solidFill>
        </p:spPr>
        <p:txBody>
          <a:bodyPr wrap="square" rtlCol="0">
            <a:spAutoFit/>
          </a:bodyPr>
          <a:lstStyle/>
          <a:p>
            <a:r>
              <a:rPr lang="en-US" b="1" dirty="0">
                <a:solidFill>
                  <a:prstClr val="white"/>
                </a:solidFill>
                <a:latin typeface="Century Gothic" panose="020B0502020202020204" pitchFamily="34" charset="0"/>
              </a:rPr>
              <a:t>40%</a:t>
            </a:r>
          </a:p>
        </p:txBody>
      </p:sp>
      <p:sp>
        <p:nvSpPr>
          <p:cNvPr id="19" name="Rectangle 18"/>
          <p:cNvSpPr/>
          <p:nvPr/>
        </p:nvSpPr>
        <p:spPr>
          <a:xfrm>
            <a:off x="2400299" y="4221494"/>
            <a:ext cx="2933700" cy="369332"/>
          </a:xfrm>
          <a:prstGeom prst="rect">
            <a:avLst/>
          </a:prstGeom>
        </p:spPr>
        <p:txBody>
          <a:bodyPr wrap="square">
            <a:spAutoFit/>
          </a:bodyPr>
          <a:lstStyle/>
          <a:p>
            <a:pPr algn="ctr"/>
            <a:r>
              <a:rPr lang="en-US" b="1" dirty="0" smtClean="0">
                <a:solidFill>
                  <a:prstClr val="black"/>
                </a:solidFill>
                <a:latin typeface="Century Gothic" panose="020B0502020202020204" pitchFamily="34" charset="0"/>
              </a:rPr>
              <a:t>Grading</a:t>
            </a:r>
            <a:endParaRPr lang="en-US" b="1" dirty="0">
              <a:solidFill>
                <a:prstClr val="black"/>
              </a:solidFill>
              <a:latin typeface="Century Gothic" panose="020B0502020202020204" pitchFamily="34" charset="0"/>
            </a:endParaRPr>
          </a:p>
        </p:txBody>
      </p:sp>
      <p:sp>
        <p:nvSpPr>
          <p:cNvPr id="20" name="TextBox 19"/>
          <p:cNvSpPr txBox="1"/>
          <p:nvPr/>
        </p:nvSpPr>
        <p:spPr>
          <a:xfrm>
            <a:off x="3672492" y="4744473"/>
            <a:ext cx="3886200" cy="276999"/>
          </a:xfrm>
          <a:prstGeom prst="rect">
            <a:avLst/>
          </a:prstGeom>
          <a:noFill/>
        </p:spPr>
        <p:txBody>
          <a:bodyPr wrap="square" rtlCol="0">
            <a:spAutoFit/>
          </a:bodyPr>
          <a:lstStyle/>
          <a:p>
            <a:r>
              <a:rPr lang="en-US" sz="1200" dirty="0" smtClean="0">
                <a:solidFill>
                  <a:prstClr val="black"/>
                </a:solidFill>
                <a:latin typeface="Century Gothic" panose="020B0502020202020204" pitchFamily="34" charset="0"/>
              </a:rPr>
              <a:t>Tests, essays, and projects  </a:t>
            </a:r>
            <a:endParaRPr lang="en-US" sz="1200" dirty="0">
              <a:solidFill>
                <a:prstClr val="black"/>
              </a:solidFill>
              <a:latin typeface="Century Gothic" panose="020B0502020202020204" pitchFamily="34" charset="0"/>
            </a:endParaRPr>
          </a:p>
        </p:txBody>
      </p:sp>
      <p:sp>
        <p:nvSpPr>
          <p:cNvPr id="24" name="TextBox 23"/>
          <p:cNvSpPr txBox="1"/>
          <p:nvPr/>
        </p:nvSpPr>
        <p:spPr>
          <a:xfrm>
            <a:off x="1998939" y="5240482"/>
            <a:ext cx="4246233" cy="276999"/>
          </a:xfrm>
          <a:prstGeom prst="rect">
            <a:avLst/>
          </a:prstGeom>
          <a:noFill/>
        </p:spPr>
        <p:txBody>
          <a:bodyPr wrap="square" rtlCol="0">
            <a:spAutoFit/>
          </a:bodyPr>
          <a:lstStyle/>
          <a:p>
            <a:r>
              <a:rPr lang="en-US" sz="1200" dirty="0" smtClean="0">
                <a:solidFill>
                  <a:prstClr val="black"/>
                </a:solidFill>
                <a:latin typeface="Century Gothic" panose="020B0502020202020204" pitchFamily="34" charset="0"/>
              </a:rPr>
              <a:t>Classwork, quizzes, homework, and participation</a:t>
            </a:r>
            <a:endParaRPr lang="en-US" sz="1200" dirty="0">
              <a:solidFill>
                <a:prstClr val="black"/>
              </a:solidFill>
              <a:latin typeface="Century Gothic" panose="020B0502020202020204" pitchFamily="34" charset="0"/>
            </a:endParaRPr>
          </a:p>
        </p:txBody>
      </p:sp>
      <p:sp>
        <p:nvSpPr>
          <p:cNvPr id="22" name="Rectangle 21"/>
          <p:cNvSpPr/>
          <p:nvPr/>
        </p:nvSpPr>
        <p:spPr>
          <a:xfrm>
            <a:off x="289703" y="5648931"/>
            <a:ext cx="6953700" cy="646331"/>
          </a:xfrm>
          <a:prstGeom prst="rect">
            <a:avLst/>
          </a:prstGeom>
        </p:spPr>
        <p:txBody>
          <a:bodyPr wrap="square">
            <a:spAutoFit/>
          </a:bodyPr>
          <a:lstStyle/>
          <a:p>
            <a:pPr algn="ctr"/>
            <a:r>
              <a:rPr lang="en-US" sz="1200" dirty="0">
                <a:latin typeface="Century Gothic" panose="020B0502020202020204" pitchFamily="34" charset="0"/>
              </a:rPr>
              <a:t>Each nine weeks grade counts 40% of your final grade for English 1. The final exam issued by the state of North Carolina counts for 20% of your grade.</a:t>
            </a:r>
          </a:p>
          <a:p>
            <a:pPr algn="ctr"/>
            <a:endParaRPr lang="en-US" sz="1200" dirty="0">
              <a:solidFill>
                <a:prstClr val="black"/>
              </a:solidFill>
              <a:latin typeface="Century Gothic" panose="020B0502020202020204" pitchFamily="34" charset="0"/>
            </a:endParaRPr>
          </a:p>
        </p:txBody>
      </p:sp>
      <p:sp>
        <p:nvSpPr>
          <p:cNvPr id="26" name="TextBox 25"/>
          <p:cNvSpPr txBox="1"/>
          <p:nvPr/>
        </p:nvSpPr>
        <p:spPr>
          <a:xfrm rot="5400000">
            <a:off x="-159980" y="10007428"/>
            <a:ext cx="73914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27" name="TextBox 26"/>
          <p:cNvSpPr txBox="1"/>
          <p:nvPr/>
        </p:nvSpPr>
        <p:spPr>
          <a:xfrm>
            <a:off x="201425" y="5896230"/>
            <a:ext cx="7353300" cy="461665"/>
          </a:xfrm>
          <a:prstGeom prst="rect">
            <a:avLst/>
          </a:prstGeom>
          <a:noFill/>
        </p:spPr>
        <p:txBody>
          <a:bodyPr wrap="square" rtlCol="0">
            <a:spAutoFit/>
          </a:bodyPr>
          <a:lstStyle/>
          <a:p>
            <a:r>
              <a:rPr lang="en-US" sz="2400" dirty="0" smtClean="0">
                <a:solidFill>
                  <a:prstClr val="black"/>
                </a:solidFill>
                <a:latin typeface="KG All of Me" panose="02000000000000000000" pitchFamily="2" charset="0"/>
              </a:rPr>
              <a:t>……………………………………………………………………………...……………..</a:t>
            </a:r>
            <a:endParaRPr lang="en-US" sz="2400" dirty="0">
              <a:solidFill>
                <a:prstClr val="black"/>
              </a:solidFill>
              <a:latin typeface="KG All of Me" panose="02000000000000000000" pitchFamily="2" charset="0"/>
            </a:endParaRPr>
          </a:p>
        </p:txBody>
      </p:sp>
      <p:sp>
        <p:nvSpPr>
          <p:cNvPr id="23" name="Rectangle 22"/>
          <p:cNvSpPr/>
          <p:nvPr/>
        </p:nvSpPr>
        <p:spPr>
          <a:xfrm>
            <a:off x="289703" y="6267072"/>
            <a:ext cx="1457450" cy="338554"/>
          </a:xfrm>
          <a:prstGeom prst="rect">
            <a:avLst/>
          </a:prstGeom>
        </p:spPr>
        <p:txBody>
          <a:bodyPr wrap="none">
            <a:spAutoFit/>
          </a:bodyPr>
          <a:lstStyle/>
          <a:p>
            <a:r>
              <a:rPr lang="en-US" sz="1600" b="1" dirty="0">
                <a:solidFill>
                  <a:prstClr val="black"/>
                </a:solidFill>
                <a:latin typeface="Century Gothic" panose="020B0502020202020204" pitchFamily="34" charset="0"/>
              </a:rPr>
              <a:t>Expectations</a:t>
            </a:r>
          </a:p>
        </p:txBody>
      </p:sp>
      <p:sp>
        <p:nvSpPr>
          <p:cNvPr id="33" name="Rectangle 32"/>
          <p:cNvSpPr/>
          <p:nvPr/>
        </p:nvSpPr>
        <p:spPr>
          <a:xfrm>
            <a:off x="3593642" y="6260790"/>
            <a:ext cx="3725097" cy="4847481"/>
          </a:xfrm>
          <a:prstGeom prst="rect">
            <a:avLst/>
          </a:prstGeom>
        </p:spPr>
        <p:txBody>
          <a:bodyPr wrap="square">
            <a:spAutoFit/>
          </a:bodyPr>
          <a:lstStyle/>
          <a:p>
            <a:r>
              <a:rPr lang="en-US" sz="1600" b="1" dirty="0" smtClean="0">
                <a:solidFill>
                  <a:prstClr val="black"/>
                </a:solidFill>
                <a:latin typeface="Century Gothic" panose="020B0502020202020204" pitchFamily="34" charset="0"/>
              </a:rPr>
              <a:t>Class Rules</a:t>
            </a:r>
            <a:endParaRPr lang="en-US" sz="1600" b="1" dirty="0">
              <a:solidFill>
                <a:prstClr val="black"/>
              </a:solidFill>
              <a:latin typeface="Century Gothic" panose="020B0502020202020204" pitchFamily="34" charset="0"/>
            </a:endParaRPr>
          </a:p>
          <a:p>
            <a:endParaRPr lang="en-US" sz="600" dirty="0">
              <a:solidFill>
                <a:prstClr val="black"/>
              </a:solidFill>
              <a:latin typeface="Century Gothic" panose="020B0502020202020204" pitchFamily="34" charset="0"/>
            </a:endParaRPr>
          </a:p>
          <a:p>
            <a:pPr marL="171450" lvl="0" indent="-171450">
              <a:buFont typeface="Arial" panose="020B0604020202020204" pitchFamily="34" charset="0"/>
              <a:buChar char="•"/>
            </a:pPr>
            <a:r>
              <a:rPr lang="en-US" sz="1200" dirty="0" smtClean="0">
                <a:latin typeface="Century Gothic" panose="020B0502020202020204" pitchFamily="34" charset="0"/>
              </a:rPr>
              <a:t>Be here</a:t>
            </a:r>
          </a:p>
          <a:p>
            <a:pPr lvl="1"/>
            <a:r>
              <a:rPr lang="en-US" sz="1200" dirty="0" smtClean="0">
                <a:latin typeface="Century Gothic" panose="020B0502020202020204" pitchFamily="34" charset="0"/>
              </a:rPr>
              <a:t>- If you miss a day, it is your responsibility to make up whatever you missed. Please remember school comes first. </a:t>
            </a:r>
            <a:endParaRPr lang="en-US" sz="1200" dirty="0">
              <a:latin typeface="Century Gothic" panose="020B0502020202020204" pitchFamily="34" charset="0"/>
            </a:endParaRPr>
          </a:p>
          <a:p>
            <a:pPr marL="171450" lvl="0" indent="-171450">
              <a:buFont typeface="Arial" panose="020B0604020202020204" pitchFamily="34" charset="0"/>
              <a:buChar char="•"/>
            </a:pPr>
            <a:r>
              <a:rPr lang="en-US" sz="1200" dirty="0">
                <a:latin typeface="Century Gothic" panose="020B0502020202020204" pitchFamily="34" charset="0"/>
              </a:rPr>
              <a:t>Be </a:t>
            </a:r>
            <a:r>
              <a:rPr lang="en-US" sz="1200" dirty="0" smtClean="0">
                <a:latin typeface="Century Gothic" panose="020B0502020202020204" pitchFamily="34" charset="0"/>
              </a:rPr>
              <a:t>prepared</a:t>
            </a:r>
          </a:p>
          <a:p>
            <a:pPr lvl="1"/>
            <a:r>
              <a:rPr lang="en-US" sz="1200" dirty="0" smtClean="0">
                <a:latin typeface="Century Gothic" panose="020B0502020202020204" pitchFamily="34" charset="0"/>
              </a:rPr>
              <a:t>- Please bring all materials to class including your book, paper, pens, pencils, etc. Turn in your work on time. </a:t>
            </a:r>
            <a:endParaRPr lang="en-US" sz="1200" dirty="0">
              <a:latin typeface="Century Gothic" panose="020B0502020202020204" pitchFamily="34" charset="0"/>
            </a:endParaRPr>
          </a:p>
          <a:p>
            <a:pPr marL="171450" indent="-171450">
              <a:buFont typeface="Arial" panose="020B0604020202020204" pitchFamily="34" charset="0"/>
              <a:buChar char="•"/>
            </a:pPr>
            <a:r>
              <a:rPr lang="en-US" sz="1200" dirty="0">
                <a:latin typeface="Century Gothic" panose="020B0502020202020204" pitchFamily="34" charset="0"/>
              </a:rPr>
              <a:t>Be </a:t>
            </a:r>
            <a:r>
              <a:rPr lang="en-US" sz="1200" dirty="0" smtClean="0">
                <a:latin typeface="Century Gothic" panose="020B0502020202020204" pitchFamily="34" charset="0"/>
              </a:rPr>
              <a:t>responsible</a:t>
            </a:r>
            <a:endParaRPr lang="en-US" sz="900" dirty="0" smtClean="0">
              <a:latin typeface="Century Gothic" panose="020B0502020202020204" pitchFamily="34" charset="0"/>
            </a:endParaRPr>
          </a:p>
          <a:p>
            <a:pPr lvl="1"/>
            <a:r>
              <a:rPr lang="en-US" sz="1200" dirty="0" smtClean="0">
                <a:latin typeface="Century Gothic" panose="020B0502020202020204" pitchFamily="34" charset="0"/>
              </a:rPr>
              <a:t>-The grade you receive in this class is the one you earn. Be responsible for your work and yourself in this class. </a:t>
            </a:r>
            <a:endParaRPr lang="en-US" sz="1200" dirty="0">
              <a:latin typeface="Century Gothic" panose="020B0502020202020204" pitchFamily="34" charset="0"/>
            </a:endParaRPr>
          </a:p>
          <a:p>
            <a:pPr marL="171450" lvl="0" indent="-171450">
              <a:buFont typeface="Arial" panose="020B0604020202020204" pitchFamily="34" charset="0"/>
              <a:buChar char="•"/>
            </a:pPr>
            <a:r>
              <a:rPr lang="en-US" sz="1200" dirty="0" smtClean="0">
                <a:latin typeface="Century Gothic" panose="020B0502020202020204" pitchFamily="34" charset="0"/>
              </a:rPr>
              <a:t>If </a:t>
            </a:r>
            <a:r>
              <a:rPr lang="en-US" sz="1200" dirty="0">
                <a:latin typeface="Century Gothic" panose="020B0502020202020204" pitchFamily="34" charset="0"/>
              </a:rPr>
              <a:t>you don’t know, </a:t>
            </a:r>
            <a:r>
              <a:rPr lang="en-US" sz="1200" dirty="0" smtClean="0">
                <a:latin typeface="Century Gothic" panose="020B0502020202020204" pitchFamily="34" charset="0"/>
              </a:rPr>
              <a:t>ask</a:t>
            </a:r>
          </a:p>
          <a:p>
            <a:pPr lvl="1"/>
            <a:r>
              <a:rPr lang="en-US" sz="1200" dirty="0" smtClean="0">
                <a:latin typeface="Century Gothic" panose="020B0502020202020204" pitchFamily="34" charset="0"/>
              </a:rPr>
              <a:t>-I am not a psychic. I cannot read your mind. If you have questions, please ask me. I am not a shark, I do not bite. </a:t>
            </a:r>
            <a:endParaRPr lang="en-US" sz="1200" dirty="0">
              <a:latin typeface="Century Gothic" panose="020B0502020202020204" pitchFamily="34" charset="0"/>
            </a:endParaRPr>
          </a:p>
          <a:p>
            <a:pPr marL="171450" lvl="0" indent="-171450">
              <a:buFont typeface="Arial" panose="020B0604020202020204" pitchFamily="34" charset="0"/>
              <a:buChar char="•"/>
            </a:pPr>
            <a:endParaRPr lang="en-US" sz="900" dirty="0" smtClean="0">
              <a:latin typeface="Century Gothic" panose="020B0502020202020204" pitchFamily="34" charset="0"/>
            </a:endParaRPr>
          </a:p>
          <a:p>
            <a:pPr lvl="0"/>
            <a:endParaRPr lang="en-US" sz="900" dirty="0">
              <a:latin typeface="Century Gothic" panose="020B0502020202020204" pitchFamily="34" charset="0"/>
            </a:endParaRPr>
          </a:p>
          <a:p>
            <a:pPr marL="171450" lvl="0" indent="-171450">
              <a:buFont typeface="Arial" panose="020B0604020202020204" pitchFamily="34" charset="0"/>
              <a:buChar char="•"/>
            </a:pPr>
            <a:endParaRPr lang="en-US" sz="900" dirty="0" smtClean="0">
              <a:latin typeface="Century Gothic" panose="020B0502020202020204" pitchFamily="34" charset="0"/>
            </a:endParaRPr>
          </a:p>
          <a:p>
            <a:pPr marL="171450" lvl="0" indent="-171450">
              <a:buFont typeface="Arial" panose="020B0604020202020204" pitchFamily="34" charset="0"/>
              <a:buChar char="•"/>
            </a:pPr>
            <a:endParaRPr lang="en-US" sz="900" dirty="0" smtClean="0">
              <a:latin typeface="Century Gothic" panose="020B0502020202020204" pitchFamily="34" charset="0"/>
            </a:endParaRPr>
          </a:p>
          <a:p>
            <a:pPr marL="171450" lvl="0" indent="-171450">
              <a:buFont typeface="Arial" panose="020B0604020202020204" pitchFamily="34" charset="0"/>
              <a:buChar char="•"/>
            </a:pPr>
            <a:endParaRPr lang="en-US" sz="900" dirty="0">
              <a:latin typeface="Century Gothic" panose="020B0502020202020204" pitchFamily="34" charset="0"/>
            </a:endParaRPr>
          </a:p>
          <a:p>
            <a:pPr marL="171450" lvl="0" indent="-171450">
              <a:buFont typeface="Arial" panose="020B0604020202020204" pitchFamily="34" charset="0"/>
              <a:buChar char="•"/>
            </a:pPr>
            <a:endParaRPr lang="en-US" sz="900" dirty="0" smtClean="0">
              <a:latin typeface="Century Gothic" panose="020B0502020202020204" pitchFamily="34" charset="0"/>
            </a:endParaRPr>
          </a:p>
          <a:p>
            <a:pPr lvl="0"/>
            <a:r>
              <a:rPr lang="en-US" sz="1400" b="1" dirty="0" smtClean="0">
                <a:latin typeface="Century Gothic" panose="020B0502020202020204" pitchFamily="34" charset="0"/>
              </a:rPr>
              <a:t> </a:t>
            </a:r>
          </a:p>
          <a:p>
            <a:pPr lvl="0"/>
            <a:endParaRPr lang="en-US" sz="900" dirty="0">
              <a:latin typeface="Century Gothic" panose="020B0502020202020204" pitchFamily="34" charset="0"/>
            </a:endParaRPr>
          </a:p>
          <a:p>
            <a:endParaRPr lang="en-US" sz="900" dirty="0">
              <a:solidFill>
                <a:prstClr val="black"/>
              </a:solidFill>
              <a:latin typeface="Century Gothic" panose="020B0502020202020204" pitchFamily="34" charset="0"/>
            </a:endParaRPr>
          </a:p>
          <a:p>
            <a:endParaRPr lang="en-US" sz="900" dirty="0">
              <a:solidFill>
                <a:prstClr val="black"/>
              </a:solidFill>
              <a:latin typeface="Century Gothic" panose="020B0502020202020204" pitchFamily="34" charset="0"/>
            </a:endParaRPr>
          </a:p>
        </p:txBody>
      </p:sp>
      <p:pic>
        <p:nvPicPr>
          <p:cNvPr id="2" name="Picture 2" descr="Stylized Book by cyberscoo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2186" y="1373243"/>
            <a:ext cx="1626603" cy="1097280"/>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263435" y="6590965"/>
            <a:ext cx="3272285" cy="3046988"/>
          </a:xfrm>
          <a:prstGeom prst="rect">
            <a:avLst/>
          </a:prstGeom>
        </p:spPr>
        <p:txBody>
          <a:bodyPr wrap="square">
            <a:spAutoFit/>
          </a:bodyPr>
          <a:lstStyle/>
          <a:p>
            <a:r>
              <a:rPr lang="en-US" sz="1200" dirty="0">
                <a:latin typeface="Century Gothic" panose="020B0502020202020204" pitchFamily="34" charset="0"/>
              </a:rPr>
              <a:t>You are expected to follow </a:t>
            </a:r>
            <a:r>
              <a:rPr lang="en-US" sz="1200" b="1" dirty="0">
                <a:latin typeface="Century Gothic" panose="020B0502020202020204" pitchFamily="34" charset="0"/>
              </a:rPr>
              <a:t>all</a:t>
            </a:r>
            <a:r>
              <a:rPr lang="en-US" sz="1200" dirty="0">
                <a:latin typeface="Century Gothic" panose="020B0502020202020204" pitchFamily="34" charset="0"/>
              </a:rPr>
              <a:t> of the Wayne County Public School Handbook Policies.  In addition to these policies there are some behaviors that are required for my classroom</a:t>
            </a:r>
            <a:r>
              <a:rPr lang="en-US" sz="1200" dirty="0" smtClean="0">
                <a:latin typeface="Century Gothic" panose="020B0502020202020204" pitchFamily="34" charset="0"/>
              </a:rPr>
              <a:t>.</a:t>
            </a:r>
          </a:p>
          <a:p>
            <a:endParaRPr lang="en-US" sz="1200" dirty="0">
              <a:latin typeface="Century Gothic" panose="020B0502020202020204" pitchFamily="34" charset="0"/>
            </a:endParaRPr>
          </a:p>
          <a:p>
            <a:pPr marL="171450" lvl="0" indent="-171450">
              <a:buFont typeface="Arial" panose="020B0604020202020204" pitchFamily="34" charset="0"/>
              <a:buChar char="•"/>
            </a:pPr>
            <a:r>
              <a:rPr lang="en-US" sz="1200" dirty="0">
                <a:latin typeface="Century Gothic" panose="020B0502020202020204" pitchFamily="34" charset="0"/>
              </a:rPr>
              <a:t>Any assignments that may be delivered electronically should be.</a:t>
            </a:r>
          </a:p>
          <a:p>
            <a:pPr marL="171450" lvl="0" indent="-171450">
              <a:buFont typeface="Arial" panose="020B0604020202020204" pitchFamily="34" charset="0"/>
              <a:buChar char="•"/>
            </a:pPr>
            <a:r>
              <a:rPr lang="en-US" sz="1200" dirty="0" smtClean="0">
                <a:latin typeface="Century Gothic" panose="020B0502020202020204" pitchFamily="34" charset="0"/>
              </a:rPr>
              <a:t>All assignments are due on the explained due date. Each day an assignment is late 10 points will be deducted. </a:t>
            </a:r>
          </a:p>
          <a:p>
            <a:pPr marL="171450" lvl="0" indent="-171450">
              <a:buFont typeface="Arial" panose="020B0604020202020204" pitchFamily="34" charset="0"/>
              <a:buChar char="•"/>
            </a:pPr>
            <a:r>
              <a:rPr lang="en-US" sz="1200" dirty="0" smtClean="0">
                <a:latin typeface="Century Gothic" panose="020B0502020202020204" pitchFamily="34" charset="0"/>
              </a:rPr>
              <a:t>You will be allowed to rewrite papers and correct tests in order to improve any grade for which you are not satisfied.</a:t>
            </a:r>
          </a:p>
        </p:txBody>
      </p:sp>
      <p:pic>
        <p:nvPicPr>
          <p:cNvPr id="1032" name="Picture 8" descr="http://www.clipartbest.com/cliparts/niE/REA/niEREAgM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84047">
            <a:off x="6430807" y="2663532"/>
            <a:ext cx="965458" cy="106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05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6525" y="111204"/>
            <a:ext cx="2539350" cy="1107996"/>
          </a:xfrm>
          <a:prstGeom prst="rect">
            <a:avLst/>
          </a:prstGeom>
        </p:spPr>
        <p:txBody>
          <a:bodyPr wrap="none">
            <a:spAutoFit/>
          </a:bodyPr>
          <a:lstStyle/>
          <a:p>
            <a:r>
              <a:rPr lang="en-US" sz="6600" dirty="0" smtClean="0">
                <a:solidFill>
                  <a:prstClr val="black"/>
                </a:solidFill>
                <a:latin typeface="Sweet Pea" pitchFamily="2" charset="-128"/>
                <a:ea typeface="Sweet Pea" pitchFamily="2" charset="-128"/>
                <a:cs typeface="Sweet Pea" pitchFamily="2" charset="-128"/>
              </a:rPr>
              <a:t>Policies</a:t>
            </a:r>
            <a:endParaRPr lang="en-US" sz="6600" dirty="0">
              <a:solidFill>
                <a:prstClr val="black"/>
              </a:solidFill>
              <a:latin typeface="Sweet Pea" pitchFamily="2" charset="-128"/>
              <a:ea typeface="Sweet Pea" pitchFamily="2" charset="-128"/>
              <a:cs typeface="Sweet Pea" pitchFamily="2" charset="-128"/>
            </a:endParaRPr>
          </a:p>
        </p:txBody>
      </p:sp>
      <p:sp>
        <p:nvSpPr>
          <p:cNvPr id="3" name="TextBox 2"/>
          <p:cNvSpPr txBox="1"/>
          <p:nvPr/>
        </p:nvSpPr>
        <p:spPr>
          <a:xfrm>
            <a:off x="1900957" y="1078468"/>
            <a:ext cx="3970487" cy="461665"/>
          </a:xfrm>
          <a:prstGeom prst="rect">
            <a:avLst/>
          </a:prstGeom>
          <a:noFill/>
        </p:spPr>
        <p:txBody>
          <a:bodyPr wrap="square" rtlCol="0">
            <a:spAutoFit/>
          </a:bodyPr>
          <a:lstStyle/>
          <a:p>
            <a:pPr algn="ctr"/>
            <a:r>
              <a:rPr lang="en-US" sz="2400" dirty="0" smtClean="0">
                <a:solidFill>
                  <a:prstClr val="black"/>
                </a:solidFill>
                <a:latin typeface="KG Skinny Latte" panose="02000506000000020004" pitchFamily="2" charset="0"/>
                <a:ea typeface="PBCoffeeBeforeTalkie" panose="02000603000000000000" pitchFamily="2" charset="0"/>
              </a:rPr>
              <a:t>Spring Creek High School |17-18  </a:t>
            </a:r>
            <a:endParaRPr lang="en-US" sz="2400" dirty="0">
              <a:solidFill>
                <a:prstClr val="black"/>
              </a:solidFill>
              <a:latin typeface="KG Skinny Latte" panose="02000506000000020004" pitchFamily="2" charset="0"/>
              <a:ea typeface="PBCoffeeBeforeTalkie" panose="02000603000000000000" pitchFamily="2" charset="0"/>
            </a:endParaRPr>
          </a:p>
        </p:txBody>
      </p:sp>
      <p:sp>
        <p:nvSpPr>
          <p:cNvPr id="8" name="TextBox 7"/>
          <p:cNvSpPr txBox="1"/>
          <p:nvPr/>
        </p:nvSpPr>
        <p:spPr>
          <a:xfrm>
            <a:off x="266700" y="1259722"/>
            <a:ext cx="7353300" cy="461665"/>
          </a:xfrm>
          <a:prstGeom prst="rect">
            <a:avLst/>
          </a:prstGeom>
          <a:noFill/>
        </p:spPr>
        <p:txBody>
          <a:bodyPr wrap="square" rtlCol="0">
            <a:spAutoFit/>
          </a:bodyPr>
          <a:lstStyle/>
          <a:p>
            <a:r>
              <a:rPr lang="en-US" sz="2400" dirty="0">
                <a:solidFill>
                  <a:prstClr val="black"/>
                </a:solidFill>
                <a:latin typeface="KG All of Me" panose="02000000000000000000" pitchFamily="2" charset="0"/>
              </a:rPr>
              <a:t>……………………………………………………………………………...……………..</a:t>
            </a:r>
          </a:p>
        </p:txBody>
      </p:sp>
      <p:sp>
        <p:nvSpPr>
          <p:cNvPr id="16" name="TextBox 15"/>
          <p:cNvSpPr txBox="1"/>
          <p:nvPr/>
        </p:nvSpPr>
        <p:spPr>
          <a:xfrm>
            <a:off x="209550" y="4332216"/>
            <a:ext cx="7353300" cy="461665"/>
          </a:xfrm>
          <a:prstGeom prst="rect">
            <a:avLst/>
          </a:prstGeom>
          <a:noFill/>
        </p:spPr>
        <p:txBody>
          <a:bodyPr wrap="square" rtlCol="0">
            <a:spAutoFit/>
          </a:bodyPr>
          <a:lstStyle/>
          <a:p>
            <a:r>
              <a:rPr lang="en-US" sz="2400" dirty="0">
                <a:solidFill>
                  <a:prstClr val="black"/>
                </a:solidFill>
                <a:latin typeface="KG All of Me" panose="02000000000000000000" pitchFamily="2" charset="0"/>
              </a:rPr>
              <a:t>……………………………………………………………………………...……………..</a:t>
            </a:r>
          </a:p>
        </p:txBody>
      </p:sp>
      <p:sp>
        <p:nvSpPr>
          <p:cNvPr id="23" name="Rectangle 22"/>
          <p:cNvSpPr/>
          <p:nvPr/>
        </p:nvSpPr>
        <p:spPr>
          <a:xfrm>
            <a:off x="4190999" y="1630784"/>
            <a:ext cx="3108825" cy="2985433"/>
          </a:xfrm>
          <a:prstGeom prst="rect">
            <a:avLst/>
          </a:prstGeom>
        </p:spPr>
        <p:txBody>
          <a:bodyPr wrap="square">
            <a:spAutoFit/>
          </a:bodyPr>
          <a:lstStyle/>
          <a:p>
            <a:r>
              <a:rPr lang="en-US" sz="1600" b="1" dirty="0">
                <a:solidFill>
                  <a:prstClr val="black"/>
                </a:solidFill>
                <a:latin typeface="Century Gothic" panose="020B0502020202020204" pitchFamily="34" charset="0"/>
              </a:rPr>
              <a:t>T</a:t>
            </a:r>
            <a:r>
              <a:rPr lang="en-US" sz="1600" b="1" dirty="0" smtClean="0">
                <a:solidFill>
                  <a:prstClr val="black"/>
                </a:solidFill>
                <a:latin typeface="Century Gothic" panose="020B0502020202020204" pitchFamily="34" charset="0"/>
              </a:rPr>
              <a:t>echnology</a:t>
            </a:r>
          </a:p>
          <a:p>
            <a:endParaRPr lang="en-US" sz="1600" dirty="0" smtClean="0">
              <a:solidFill>
                <a:prstClr val="black"/>
              </a:solidFill>
              <a:latin typeface="KG All of Me" panose="02000000000000000000" pitchFamily="2" charset="0"/>
            </a:endParaRPr>
          </a:p>
          <a:p>
            <a:r>
              <a:rPr lang="en-US" sz="1200" dirty="0" smtClean="0">
                <a:solidFill>
                  <a:prstClr val="black"/>
                </a:solidFill>
                <a:latin typeface="Century Gothic" panose="020B0502020202020204" pitchFamily="34" charset="0"/>
              </a:rPr>
              <a:t>We will be utilizing various resources to access the Internet to research, review material, and submit assignments. You must hold yourselves to high expectations when you use these resources. Your time must be spent well.</a:t>
            </a:r>
          </a:p>
          <a:p>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Unless I specifically say that you may have your cell phone out, you must keep it away at all times. If I see your cell phone in class, I will take it for the remainder of the class period.</a:t>
            </a:r>
          </a:p>
        </p:txBody>
      </p:sp>
      <p:pic>
        <p:nvPicPr>
          <p:cNvPr id="7" name="Picture 2" descr="Alarm Clock by joaolim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247354">
            <a:off x="3305532" y="2050197"/>
            <a:ext cx="710946" cy="914400"/>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23850" y="1605841"/>
            <a:ext cx="3331150" cy="2923877"/>
          </a:xfrm>
          <a:prstGeom prst="rect">
            <a:avLst/>
          </a:prstGeom>
        </p:spPr>
        <p:txBody>
          <a:bodyPr wrap="square">
            <a:spAutoFit/>
          </a:bodyPr>
          <a:lstStyle/>
          <a:p>
            <a:r>
              <a:rPr lang="en-US" sz="1600" b="1" dirty="0" smtClean="0">
                <a:solidFill>
                  <a:prstClr val="black"/>
                </a:solidFill>
                <a:latin typeface="Century Gothic" panose="020B0502020202020204" pitchFamily="34" charset="0"/>
              </a:rPr>
              <a:t>Late/make-up work policy</a:t>
            </a:r>
          </a:p>
          <a:p>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The expectation is that you submit all assignments on time; 10 points per day </a:t>
            </a:r>
          </a:p>
          <a:p>
            <a:r>
              <a:rPr lang="en-US" sz="1200" dirty="0" smtClean="0">
                <a:solidFill>
                  <a:prstClr val="black"/>
                </a:solidFill>
                <a:latin typeface="Century Gothic" panose="020B0502020202020204" pitchFamily="34" charset="0"/>
              </a:rPr>
              <a:t>will be deducted per day that it is late.</a:t>
            </a:r>
          </a:p>
          <a:p>
            <a:r>
              <a:rPr lang="en-US" sz="1200" dirty="0" smtClean="0">
                <a:solidFill>
                  <a:prstClr val="black"/>
                </a:solidFill>
                <a:latin typeface="Century Gothic" panose="020B0502020202020204" pitchFamily="34" charset="0"/>
              </a:rPr>
              <a:t>After maximum of 40 points will be deducted for late work. It is better to turn it in late than not at all. </a:t>
            </a:r>
            <a:endParaRPr lang="en-US" sz="1200" dirty="0">
              <a:solidFill>
                <a:prstClr val="black"/>
              </a:solidFill>
              <a:latin typeface="Century Gothic" panose="020B0502020202020204" pitchFamily="34" charset="0"/>
            </a:endParaRPr>
          </a:p>
          <a:p>
            <a:endParaRPr lang="en-US" sz="1200" dirty="0" smtClean="0">
              <a:latin typeface="Century Gothic" panose="020B0502020202020204" pitchFamily="34" charset="0"/>
            </a:endParaRPr>
          </a:p>
          <a:p>
            <a:r>
              <a:rPr lang="en-US" sz="1200" dirty="0" smtClean="0">
                <a:latin typeface="Century Gothic" panose="020B0502020202020204" pitchFamily="34" charset="0"/>
              </a:rPr>
              <a:t>You </a:t>
            </a:r>
            <a:r>
              <a:rPr lang="en-US" sz="1200" dirty="0">
                <a:latin typeface="Century Gothic" panose="020B0502020202020204" pitchFamily="34" charset="0"/>
              </a:rPr>
              <a:t>are responsible for turning in all work and obtaining missed work or assignments.  You are also responsible for obtaining notes and any other information needed in order to complete missed assignments. </a:t>
            </a:r>
            <a:r>
              <a:rPr lang="en-US" sz="1200" dirty="0" smtClean="0">
                <a:solidFill>
                  <a:prstClr val="black"/>
                </a:solidFill>
                <a:latin typeface="Century Gothic" panose="020B0502020202020204" pitchFamily="34" charset="0"/>
              </a:rPr>
              <a:t>  </a:t>
            </a:r>
            <a:endParaRPr lang="en-US" sz="1200" dirty="0">
              <a:solidFill>
                <a:prstClr val="black"/>
              </a:solidFill>
              <a:latin typeface="Century Gothic" panose="020B0502020202020204" pitchFamily="34" charset="0"/>
            </a:endParaRPr>
          </a:p>
        </p:txBody>
      </p:sp>
      <p:pic>
        <p:nvPicPr>
          <p:cNvPr id="29" name="Picture 2" descr="iPhone 5 Black by jhnri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219551" y="1721387"/>
            <a:ext cx="385464" cy="808837"/>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p:cNvSpPr/>
          <p:nvPr/>
        </p:nvSpPr>
        <p:spPr>
          <a:xfrm>
            <a:off x="271057" y="4616217"/>
            <a:ext cx="3331150" cy="4462760"/>
          </a:xfrm>
          <a:prstGeom prst="rect">
            <a:avLst/>
          </a:prstGeom>
        </p:spPr>
        <p:txBody>
          <a:bodyPr wrap="square">
            <a:spAutoFit/>
          </a:bodyPr>
          <a:lstStyle/>
          <a:p>
            <a:r>
              <a:rPr lang="en-US" sz="1600" b="1" dirty="0" smtClean="0">
                <a:solidFill>
                  <a:prstClr val="black"/>
                </a:solidFill>
                <a:latin typeface="Century Gothic" panose="020B0502020202020204" pitchFamily="34" charset="0"/>
              </a:rPr>
              <a:t>Academic dishonesty</a:t>
            </a:r>
          </a:p>
          <a:p>
            <a:endParaRPr lang="en-US" sz="1600" dirty="0">
              <a:solidFill>
                <a:prstClr val="black"/>
              </a:solidFill>
              <a:latin typeface="KG All of Me" panose="02000000000000000000" pitchFamily="2" charset="0"/>
            </a:endParaRPr>
          </a:p>
          <a:p>
            <a:r>
              <a:rPr lang="en-US" sz="1200" dirty="0" smtClean="0">
                <a:solidFill>
                  <a:prstClr val="black"/>
                </a:solidFill>
                <a:latin typeface="Century Gothic" panose="020B0502020202020204" pitchFamily="34" charset="0"/>
              </a:rPr>
              <a:t>All work that you submit must be</a:t>
            </a:r>
          </a:p>
          <a:p>
            <a:r>
              <a:rPr lang="en-US" sz="1200" dirty="0" smtClean="0">
                <a:solidFill>
                  <a:prstClr val="black"/>
                </a:solidFill>
                <a:latin typeface="Century Gothic" panose="020B0502020202020204" pitchFamily="34" charset="0"/>
              </a:rPr>
              <a:t>your own work. You may not do </a:t>
            </a:r>
          </a:p>
          <a:p>
            <a:r>
              <a:rPr lang="en-US" sz="1200" dirty="0" smtClean="0">
                <a:solidFill>
                  <a:prstClr val="black"/>
                </a:solidFill>
                <a:latin typeface="Century Gothic" panose="020B0502020202020204" pitchFamily="34" charset="0"/>
              </a:rPr>
              <a:t>any of the following:</a:t>
            </a:r>
          </a:p>
          <a:p>
            <a:endParaRPr lang="en-US" sz="1200" dirty="0">
              <a:solidFill>
                <a:prstClr val="black"/>
              </a:solidFill>
              <a:latin typeface="Century Gothic" panose="020B0502020202020204" pitchFamily="34" charset="0"/>
            </a:endParaRPr>
          </a:p>
          <a:p>
            <a:pPr marL="228600" indent="-228600">
              <a:buAutoNum type="arabicParenR"/>
            </a:pPr>
            <a:r>
              <a:rPr lang="en-US" sz="1200" dirty="0" smtClean="0">
                <a:solidFill>
                  <a:prstClr val="black"/>
                </a:solidFill>
                <a:latin typeface="Century Gothic" panose="020B0502020202020204" pitchFamily="34" charset="0"/>
              </a:rPr>
              <a:t>Turn in or copy someone else’s work.</a:t>
            </a:r>
          </a:p>
          <a:p>
            <a:pPr marL="228600" indent="-228600">
              <a:buAutoNum type="arabicParenR"/>
            </a:pPr>
            <a:r>
              <a:rPr lang="en-US" sz="1200" dirty="0" smtClean="0">
                <a:solidFill>
                  <a:prstClr val="black"/>
                </a:solidFill>
                <a:latin typeface="Century Gothic" panose="020B0502020202020204" pitchFamily="34" charset="0"/>
              </a:rPr>
              <a:t>Copy someone’s work and change a few of the words.</a:t>
            </a:r>
          </a:p>
          <a:p>
            <a:pPr marL="228600" indent="-228600">
              <a:buAutoNum type="arabicParenR"/>
            </a:pPr>
            <a:r>
              <a:rPr lang="en-US" sz="1200" dirty="0" smtClean="0">
                <a:solidFill>
                  <a:prstClr val="black"/>
                </a:solidFill>
                <a:latin typeface="Century Gothic" panose="020B0502020202020204" pitchFamily="34" charset="0"/>
              </a:rPr>
              <a:t>Copying words from a source without citing it and giving credit to the source.</a:t>
            </a:r>
          </a:p>
          <a:p>
            <a:pPr marL="228600" indent="-228600">
              <a:buAutoNum type="arabicParenR"/>
            </a:pPr>
            <a:r>
              <a:rPr lang="en-US" sz="1200" dirty="0" smtClean="0">
                <a:solidFill>
                  <a:prstClr val="black"/>
                </a:solidFill>
                <a:latin typeface="Century Gothic" panose="020B0502020202020204" pitchFamily="34" charset="0"/>
              </a:rPr>
              <a:t>Attempt to use any notes unless told otherwise.</a:t>
            </a:r>
          </a:p>
          <a:p>
            <a:pPr marL="228600" indent="-228600">
              <a:buAutoNum type="arabicParenR"/>
            </a:pPr>
            <a:r>
              <a:rPr lang="en-US" sz="1200" dirty="0" smtClean="0">
                <a:solidFill>
                  <a:prstClr val="black"/>
                </a:solidFill>
                <a:latin typeface="Century Gothic" panose="020B0502020202020204" pitchFamily="34" charset="0"/>
              </a:rPr>
              <a:t>Look at someone else’s work during an quiz, test, or individual assessment.</a:t>
            </a:r>
          </a:p>
          <a:p>
            <a:pPr marL="228600" indent="-228600">
              <a:buAutoNum type="arabicParenR"/>
            </a:pPr>
            <a:endParaRPr lang="en-US" sz="1200" dirty="0">
              <a:solidFill>
                <a:prstClr val="black"/>
              </a:solidFill>
              <a:latin typeface="Century Gothic" panose="020B0502020202020204" pitchFamily="34" charset="0"/>
            </a:endParaRPr>
          </a:p>
          <a:p>
            <a:endParaRPr lang="en-US" sz="1200" dirty="0" smtClean="0">
              <a:solidFill>
                <a:prstClr val="black"/>
              </a:solidFill>
              <a:latin typeface="Century Gothic" panose="020B0502020202020204" pitchFamily="34" charset="0"/>
            </a:endParaRPr>
          </a:p>
          <a:p>
            <a:pPr marL="228600" indent="-228600">
              <a:buAutoNum type="arabicParenR"/>
            </a:pPr>
            <a:endParaRPr lang="en-US" sz="1200" dirty="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If you are doing any of the above or anything else that constitutes cheating, you will receive a zero on that assignment, and you will be referred for disciplinary action.</a:t>
            </a:r>
          </a:p>
        </p:txBody>
      </p:sp>
      <p:pic>
        <p:nvPicPr>
          <p:cNvPr id="11" name="Picture 4" descr="Close Button by henrikhof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99265" y="5239720"/>
            <a:ext cx="865337" cy="870214"/>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4126906" y="4641492"/>
            <a:ext cx="3331150" cy="5139869"/>
          </a:xfrm>
          <a:prstGeom prst="rect">
            <a:avLst/>
          </a:prstGeom>
        </p:spPr>
        <p:txBody>
          <a:bodyPr wrap="square">
            <a:spAutoFit/>
          </a:bodyPr>
          <a:lstStyle/>
          <a:p>
            <a:r>
              <a:rPr lang="en-US" sz="1600" b="1" dirty="0" smtClean="0">
                <a:solidFill>
                  <a:prstClr val="black"/>
                </a:solidFill>
                <a:latin typeface="Century Gothic" panose="020B0502020202020204" pitchFamily="34" charset="0"/>
              </a:rPr>
              <a:t>Other policies</a:t>
            </a:r>
          </a:p>
          <a:p>
            <a:endParaRPr lang="en-US" sz="1600" dirty="0">
              <a:solidFill>
                <a:prstClr val="black"/>
              </a:solidFill>
              <a:latin typeface="KG All of Me" panose="02000000000000000000" pitchFamily="2" charset="0"/>
            </a:endParaRP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You may have bottled water in the classroom. No food or non-clear drink</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Do not interrupt valuable instruction to ask to go to the bathroom. Please wait for an appropriate time. </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Come prepared to class with your materials and a positive attitude.</a:t>
            </a:r>
          </a:p>
          <a:p>
            <a:pPr marL="171450" indent="-171450">
              <a:buFont typeface="Arial" panose="020B0604020202020204" pitchFamily="34" charset="0"/>
              <a:buChar char="•"/>
            </a:pPr>
            <a:r>
              <a:rPr lang="en-US" sz="1200" b="1" dirty="0" smtClean="0">
                <a:solidFill>
                  <a:prstClr val="black"/>
                </a:solidFill>
                <a:latin typeface="Century Gothic" panose="020B0502020202020204" pitchFamily="34" charset="0"/>
              </a:rPr>
              <a:t>Arrive on time. After your 4</a:t>
            </a:r>
            <a:r>
              <a:rPr lang="en-US" sz="1200" b="1" baseline="30000" dirty="0" smtClean="0">
                <a:solidFill>
                  <a:prstClr val="black"/>
                </a:solidFill>
                <a:latin typeface="Century Gothic" panose="020B0502020202020204" pitchFamily="34" charset="0"/>
              </a:rPr>
              <a:t>th</a:t>
            </a:r>
            <a:r>
              <a:rPr lang="en-US" sz="1200" b="1" dirty="0" smtClean="0">
                <a:solidFill>
                  <a:prstClr val="black"/>
                </a:solidFill>
                <a:latin typeface="Century Gothic" panose="020B0502020202020204" pitchFamily="34" charset="0"/>
              </a:rPr>
              <a:t> tardy you will be referred to ISS.</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Be respectful to everyone.</a:t>
            </a:r>
          </a:p>
          <a:p>
            <a:pPr marL="171450" indent="-171450">
              <a:buFont typeface="Arial" panose="020B0604020202020204" pitchFamily="34" charset="0"/>
              <a:buChar char="•"/>
            </a:pPr>
            <a:r>
              <a:rPr lang="en-US" sz="1200" dirty="0" smtClean="0">
                <a:solidFill>
                  <a:prstClr val="black"/>
                </a:solidFill>
                <a:latin typeface="Century Gothic" panose="020B0502020202020204" pitchFamily="34" charset="0"/>
              </a:rPr>
              <a:t>Clean up after yourself.</a:t>
            </a:r>
          </a:p>
          <a:p>
            <a:pPr marL="171450" indent="-171450">
              <a:buFont typeface="Arial" panose="020B0604020202020204" pitchFamily="34" charset="0"/>
              <a:buChar char="•"/>
            </a:pPr>
            <a:endParaRPr lang="en-US" sz="1200" dirty="0" smtClean="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a:solidFill>
                <a:prstClr val="black"/>
              </a:solidFill>
              <a:latin typeface="Century Gothic" panose="020B0502020202020204" pitchFamily="34" charset="0"/>
            </a:endParaRPr>
          </a:p>
          <a:p>
            <a:endParaRPr lang="en-US" sz="1200" dirty="0">
              <a:solidFill>
                <a:prstClr val="black"/>
              </a:solidFill>
              <a:latin typeface="Century Gothic" panose="020B0502020202020204" pitchFamily="34" charset="0"/>
            </a:endParaRPr>
          </a:p>
          <a:p>
            <a:endParaRPr lang="en-US" sz="1200" dirty="0" smtClean="0">
              <a:solidFill>
                <a:prstClr val="black"/>
              </a:solidFill>
              <a:latin typeface="Century Gothic" panose="020B0502020202020204" pitchFamily="34" charset="0"/>
            </a:endParaRPr>
          </a:p>
          <a:p>
            <a:r>
              <a:rPr lang="en-US" sz="1600" b="1" dirty="0" smtClean="0">
                <a:solidFill>
                  <a:prstClr val="black"/>
                </a:solidFill>
                <a:latin typeface="Century Gothic" panose="020B0502020202020204" pitchFamily="34" charset="0"/>
              </a:rPr>
              <a:t>Consequences for disrupting class</a:t>
            </a:r>
          </a:p>
          <a:p>
            <a:endParaRPr lang="en-US" sz="1200" dirty="0" smtClean="0">
              <a:solidFill>
                <a:prstClr val="black"/>
              </a:solidFill>
              <a:latin typeface="Century Gothic" panose="020B0502020202020204" pitchFamily="34" charset="0"/>
            </a:endParaRPr>
          </a:p>
          <a:p>
            <a:r>
              <a:rPr lang="en-US" sz="1200" dirty="0" smtClean="0">
                <a:solidFill>
                  <a:prstClr val="black"/>
                </a:solidFill>
                <a:latin typeface="Century Gothic" panose="020B0502020202020204" pitchFamily="34" charset="0"/>
              </a:rPr>
              <a:t>First offense: verbal warning or strong look </a:t>
            </a:r>
          </a:p>
          <a:p>
            <a:r>
              <a:rPr lang="en-US" sz="1200" dirty="0" smtClean="0">
                <a:solidFill>
                  <a:prstClr val="black"/>
                </a:solidFill>
                <a:latin typeface="Century Gothic" panose="020B0502020202020204" pitchFamily="34" charset="0"/>
              </a:rPr>
              <a:t>Second offense: one-on-one conversation </a:t>
            </a:r>
          </a:p>
          <a:p>
            <a:r>
              <a:rPr lang="en-US" sz="1200" dirty="0" smtClean="0">
                <a:solidFill>
                  <a:prstClr val="black"/>
                </a:solidFill>
                <a:latin typeface="Century Gothic" panose="020B0502020202020204" pitchFamily="34" charset="0"/>
              </a:rPr>
              <a:t>Third offense: referral to ISS </a:t>
            </a:r>
          </a:p>
          <a:p>
            <a:pPr marL="171450" indent="-171450">
              <a:buFont typeface="Arial" panose="020B0604020202020204" pitchFamily="34" charset="0"/>
              <a:buChar char="•"/>
            </a:pPr>
            <a:endParaRPr lang="en-US" sz="1200" dirty="0" smtClean="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a:solidFill>
                <a:prstClr val="black"/>
              </a:solidFill>
              <a:latin typeface="Century Gothic" panose="020B0502020202020204" pitchFamily="34" charset="0"/>
            </a:endParaRPr>
          </a:p>
          <a:p>
            <a:pPr marL="171450" indent="-171450">
              <a:buFont typeface="Arial" panose="020B0604020202020204" pitchFamily="34" charset="0"/>
              <a:buChar char="•"/>
            </a:pPr>
            <a:endParaRPr lang="en-US" sz="1200" dirty="0" smtClean="0">
              <a:solidFill>
                <a:prstClr val="black"/>
              </a:solidFill>
              <a:latin typeface="Century Gothic" panose="020B0502020202020204" pitchFamily="34" charset="0"/>
            </a:endParaRPr>
          </a:p>
        </p:txBody>
      </p:sp>
      <p:sp>
        <p:nvSpPr>
          <p:cNvPr id="34" name="Rectangle 33"/>
          <p:cNvSpPr/>
          <p:nvPr/>
        </p:nvSpPr>
        <p:spPr>
          <a:xfrm>
            <a:off x="4343655" y="8125844"/>
            <a:ext cx="3261360" cy="584775"/>
          </a:xfrm>
          <a:prstGeom prst="rect">
            <a:avLst/>
          </a:prstGeom>
        </p:spPr>
        <p:txBody>
          <a:bodyPr wrap="square">
            <a:spAutoFit/>
          </a:bodyPr>
          <a:lstStyle/>
          <a:p>
            <a:pPr lvl="0"/>
            <a:endParaRPr lang="en-US" sz="1600" b="1" dirty="0">
              <a:latin typeface="Century Gothic" panose="020B0502020202020204" pitchFamily="34" charset="0"/>
            </a:endParaRPr>
          </a:p>
          <a:p>
            <a:pPr algn="ctr"/>
            <a:endParaRPr lang="en-US" sz="1600" b="1" dirty="0" smtClean="0">
              <a:latin typeface="KG Always A Good Time" panose="02000505000000020003" pitchFamily="2" charset="0"/>
            </a:endParaRPr>
          </a:p>
        </p:txBody>
      </p:sp>
      <p:pic>
        <p:nvPicPr>
          <p:cNvPr id="5" name="Picture 4"/>
          <p:cNvPicPr>
            <a:picLocks noChangeAspect="1"/>
          </p:cNvPicPr>
          <p:nvPr/>
        </p:nvPicPr>
        <p:blipFill>
          <a:blip r:embed="rId5"/>
          <a:stretch>
            <a:fillRect/>
          </a:stretch>
        </p:blipFill>
        <p:spPr>
          <a:xfrm rot="1402703">
            <a:off x="6544496" y="6956739"/>
            <a:ext cx="916694" cy="914577"/>
          </a:xfrm>
          <a:prstGeom prst="rect">
            <a:avLst/>
          </a:prstGeom>
        </p:spPr>
      </p:pic>
    </p:spTree>
    <p:extLst>
      <p:ext uri="{BB962C8B-B14F-4D97-AF65-F5344CB8AC3E}">
        <p14:creationId xmlns:p14="http://schemas.microsoft.com/office/powerpoint/2010/main" val="3079002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12089</TotalTime>
  <Words>796</Words>
  <Application>Microsoft Office PowerPoint</Application>
  <PresentationFormat>Custom</PresentationFormat>
  <Paragraphs>123</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Calibri Light</vt:lpstr>
      <vt:lpstr>Century Gothic</vt:lpstr>
      <vt:lpstr>KG All of Me</vt:lpstr>
      <vt:lpstr>KG Always A Good Time</vt:lpstr>
      <vt:lpstr>KG Skinny Latte</vt:lpstr>
      <vt:lpstr>PBCoffeeBeforeTalkie</vt:lpstr>
      <vt:lpstr>Sweet Pea</vt:lpstr>
      <vt:lpstr>Office Theme</vt:lpstr>
      <vt:lpstr>2_Office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 Lamb</dc:creator>
  <cp:lastModifiedBy>Windows User</cp:lastModifiedBy>
  <cp:revision>28</cp:revision>
  <cp:lastPrinted>2017-08-22T14:58:57Z</cp:lastPrinted>
  <dcterms:created xsi:type="dcterms:W3CDTF">2016-06-23T01:55:28Z</dcterms:created>
  <dcterms:modified xsi:type="dcterms:W3CDTF">2017-09-13T13:04:14Z</dcterms:modified>
</cp:coreProperties>
</file>